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57" r:id="rId2"/>
    <p:sldId id="340" r:id="rId3"/>
    <p:sldId id="377" r:id="rId4"/>
    <p:sldId id="363" r:id="rId5"/>
    <p:sldId id="365" r:id="rId6"/>
    <p:sldId id="378" r:id="rId7"/>
    <p:sldId id="366" r:id="rId8"/>
    <p:sldId id="379" r:id="rId9"/>
    <p:sldId id="380" r:id="rId10"/>
    <p:sldId id="381" r:id="rId11"/>
    <p:sldId id="382" r:id="rId12"/>
    <p:sldId id="38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68" d="100"/>
          <a:sy n="68" d="100"/>
        </p:scale>
        <p:origin x="8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D22F-A12F-4CE9-8937-CEF07F469A18}" type="datetimeFigureOut">
              <a:rPr lang="en-US" smtClean="0"/>
              <a:t>12/13/2025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CC58-2298-4C57-A6F6-375B6CD7E02D}" type="slidenum">
              <a:rPr lang="en-US" smtClean="0"/>
              <a:t>‹#›</a:t>
            </a:fld>
            <a:endParaRPr lang="en-US"/>
          </a:p>
        </p:txBody>
      </p:sp>
    </p:spTree>
    <p:extLst>
      <p:ext uri="{BB962C8B-B14F-4D97-AF65-F5344CB8AC3E}">
        <p14:creationId xmlns:p14="http://schemas.microsoft.com/office/powerpoint/2010/main" val="1821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a:t>
            </a:fld>
            <a:endParaRPr lang="en-US"/>
          </a:p>
        </p:txBody>
      </p:sp>
    </p:spTree>
    <p:extLst>
      <p:ext uri="{BB962C8B-B14F-4D97-AF65-F5344CB8AC3E}">
        <p14:creationId xmlns:p14="http://schemas.microsoft.com/office/powerpoint/2010/main" val="247248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2</a:t>
            </a:fld>
            <a:endParaRPr lang="en-US"/>
          </a:p>
        </p:txBody>
      </p:sp>
    </p:spTree>
    <p:extLst>
      <p:ext uri="{BB962C8B-B14F-4D97-AF65-F5344CB8AC3E}">
        <p14:creationId xmlns:p14="http://schemas.microsoft.com/office/powerpoint/2010/main" val="374219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DCC58-2298-4C57-A6F6-375B6CD7E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0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12</a:t>
            </a:fld>
            <a:endParaRPr lang="en-US"/>
          </a:p>
        </p:txBody>
      </p:sp>
    </p:spTree>
    <p:extLst>
      <p:ext uri="{BB962C8B-B14F-4D97-AF65-F5344CB8AC3E}">
        <p14:creationId xmlns:p14="http://schemas.microsoft.com/office/powerpoint/2010/main" val="194775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3894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1950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0947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3068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id="{0058F069-9BEE-B8EA-05B4-E2DC721911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349" y="2362200"/>
            <a:ext cx="7723948" cy="2609850"/>
          </a:xfrm>
          <a:prstGeom prst="rect">
            <a:avLst/>
          </a:prstGeom>
        </p:spPr>
      </p:pic>
      <p:pic>
        <p:nvPicPr>
          <p:cNvPr id="11" name="Picture 10">
            <a:extLst>
              <a:ext uri="{FF2B5EF4-FFF2-40B4-BE49-F238E27FC236}">
                <a16:creationId xmlns:a16="http://schemas.microsoft.com/office/drawing/2014/main" id="{94CF175A-860B-4354-2D20-2EA169B9FA09}"/>
              </a:ext>
            </a:extLst>
          </p:cNvPr>
          <p:cNvPicPr>
            <a:picLocks noChangeAspect="1"/>
          </p:cNvPicPr>
          <p:nvPr/>
        </p:nvPicPr>
        <p:blipFill>
          <a:blip r:embed="rId10"/>
          <a:stretch>
            <a:fillRect/>
          </a:stretch>
        </p:blipFill>
        <p:spPr>
          <a:xfrm>
            <a:off x="-3845564" y="137086"/>
            <a:ext cx="3023878" cy="1707028"/>
          </a:xfrm>
          <a:prstGeom prst="rect">
            <a:avLst/>
          </a:prstGeom>
        </p:spPr>
      </p:pic>
      <p:pic>
        <p:nvPicPr>
          <p:cNvPr id="13" name="Picture 12" descr="A round pink label with white text and a black background&#10;&#10;Description automatically generated">
            <a:extLst>
              <a:ext uri="{FF2B5EF4-FFF2-40B4-BE49-F238E27FC236}">
                <a16:creationId xmlns:a16="http://schemas.microsoft.com/office/drawing/2014/main" id="{783CC5FC-1AF3-06F2-C334-01B69CEF6A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53920" y="4786928"/>
            <a:ext cx="1893272" cy="1893272"/>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r>
              <a:rPr lang="en-US" sz="2800" b="1" i="0" dirty="0" err="1">
                <a:solidFill>
                  <a:srgbClr val="000000"/>
                </a:solidFill>
                <a:effectLst/>
                <a:latin typeface="Cambria" panose="02040503050406030204" pitchFamily="18" charset="0"/>
                <a:ea typeface="Cambria" panose="02040503050406030204" pitchFamily="18" charset="0"/>
              </a:rPr>
              <a:t>Đọc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đoạn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văn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873760" y="1066800"/>
            <a:ext cx="102717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algn="r"/>
            <a:r>
              <a:rPr lang="vi-VN" sz="2400" b="0" i="0" dirty="0">
                <a:solidFill>
                  <a:srgbClr val="000000"/>
                </a:solidFill>
                <a:effectLst/>
                <a:latin typeface="Cambria" panose="02040503050406030204" pitchFamily="18" charset="0"/>
                <a:ea typeface="Cambria" panose="02040503050406030204" pitchFamily="18" charset="0"/>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2"/>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29920" y="2895600"/>
            <a:ext cx="830072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Từ nào được lặp lại ở tất cả các câu trong đoạn?</a:t>
            </a:r>
          </a:p>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spTree>
    <p:extLst>
      <p:ext uri="{BB962C8B-B14F-4D97-AF65-F5344CB8AC3E}">
        <p14:creationId xmlns:p14="http://schemas.microsoft.com/office/powerpoint/2010/main" val="3015387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8DB787-B963-D803-BA8A-96CB152A82D6}"/>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vào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bảng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nhóm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5B0D017A-C7E7-4858-08D9-078E57E21470}"/>
              </a:ext>
            </a:extLst>
          </p:cNvPr>
          <p:cNvPicPr>
            <a:picLocks noChangeAspect="1"/>
          </p:cNvPicPr>
          <p:nvPr/>
        </p:nvPicPr>
        <p:blipFill>
          <a:blip r:embed="rId2"/>
          <a:stretch>
            <a:fillRect/>
          </a:stretch>
        </p:blipFill>
        <p:spPr>
          <a:xfrm>
            <a:off x="2230436" y="1195704"/>
            <a:ext cx="7959669" cy="4077336"/>
          </a:xfrm>
          <a:prstGeom prst="rect">
            <a:avLst/>
          </a:prstGeom>
        </p:spPr>
      </p:pic>
    </p:spTree>
    <p:extLst>
      <p:ext uri="{BB962C8B-B14F-4D97-AF65-F5344CB8AC3E}">
        <p14:creationId xmlns:p14="http://schemas.microsoft.com/office/powerpoint/2010/main" val="3584751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772160" y="975360"/>
            <a:ext cx="1043432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3"/>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09600" y="2570480"/>
            <a:ext cx="8382000"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Từ nào được lặp lại ở tất cả các câu trong đoạn?</a:t>
            </a:r>
          </a:p>
        </p:txBody>
      </p:sp>
      <p:cxnSp>
        <p:nvCxnSpPr>
          <p:cNvPr id="8" name="Straight Connector 7">
            <a:extLst>
              <a:ext uri="{FF2B5EF4-FFF2-40B4-BE49-F238E27FC236}">
                <a16:creationId xmlns:a16="http://schemas.microsoft.com/office/drawing/2014/main" id="{5409961A-0534-ABD6-ECC7-E5FB4A40D22B}"/>
              </a:ext>
            </a:extLst>
          </p:cNvPr>
          <p:cNvCxnSpPr>
            <a:cxnSpLocks/>
          </p:cNvCxnSpPr>
          <p:nvPr/>
        </p:nvCxnSpPr>
        <p:spPr>
          <a:xfrm>
            <a:off x="1615440" y="13817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3BEC0-785D-E423-415D-D83653E77B5D}"/>
              </a:ext>
            </a:extLst>
          </p:cNvPr>
          <p:cNvCxnSpPr>
            <a:cxnSpLocks/>
          </p:cNvCxnSpPr>
          <p:nvPr/>
        </p:nvCxnSpPr>
        <p:spPr>
          <a:xfrm>
            <a:off x="3048000" y="137160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55860-F52C-AB91-4188-7F6B8BDC85DA}"/>
              </a:ext>
            </a:extLst>
          </p:cNvPr>
          <p:cNvCxnSpPr>
            <a:cxnSpLocks/>
          </p:cNvCxnSpPr>
          <p:nvPr/>
        </p:nvCxnSpPr>
        <p:spPr>
          <a:xfrm>
            <a:off x="8036560" y="1351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1E020-CF97-8B19-68AF-2C8A2A388DD8}"/>
              </a:ext>
            </a:extLst>
          </p:cNvPr>
          <p:cNvCxnSpPr>
            <a:cxnSpLocks/>
          </p:cNvCxnSpPr>
          <p:nvPr/>
        </p:nvCxnSpPr>
        <p:spPr>
          <a:xfrm>
            <a:off x="2672080" y="174752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9E7E85-9315-574D-CF87-ED13E73CE055}"/>
              </a:ext>
            </a:extLst>
          </p:cNvPr>
          <p:cNvCxnSpPr>
            <a:cxnSpLocks/>
          </p:cNvCxnSpPr>
          <p:nvPr/>
        </p:nvCxnSpPr>
        <p:spPr>
          <a:xfrm>
            <a:off x="10688320" y="17373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8A7AE-5BCE-B520-CA72-84C155DB9731}"/>
              </a:ext>
            </a:extLst>
          </p:cNvPr>
          <p:cNvCxnSpPr>
            <a:cxnSpLocks/>
          </p:cNvCxnSpPr>
          <p:nvPr/>
        </p:nvCxnSpPr>
        <p:spPr>
          <a:xfrm>
            <a:off x="4561840" y="212344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319B18-EDF6-CC20-A2FB-4BB4A24ABD3A}"/>
              </a:ext>
            </a:extLst>
          </p:cNvPr>
          <p:cNvCxnSpPr>
            <a:cxnSpLocks/>
          </p:cNvCxnSpPr>
          <p:nvPr/>
        </p:nvCxnSpPr>
        <p:spPr>
          <a:xfrm>
            <a:off x="7660640" y="2113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7AC6AFC-4525-78B1-F44D-AF08EC33245E}"/>
              </a:ext>
            </a:extLst>
          </p:cNvPr>
          <p:cNvGrpSpPr/>
          <p:nvPr/>
        </p:nvGrpSpPr>
        <p:grpSpPr>
          <a:xfrm>
            <a:off x="599440" y="3388236"/>
            <a:ext cx="8422639" cy="785553"/>
            <a:chOff x="3829805" y="5503967"/>
            <a:chExt cx="4350808" cy="785553"/>
          </a:xfrm>
        </p:grpSpPr>
        <p:sp>
          <p:nvSpPr>
            <p:cNvPr id="17" name="矩形: 圆角 7">
              <a:extLst>
                <a:ext uri="{FF2B5EF4-FFF2-40B4-BE49-F238E27FC236}">
                  <a16:creationId xmlns:a16="http://schemas.microsoft.com/office/drawing/2014/main" id="{03C57715-B9D4-CA97-480C-B2A7981C21B3}"/>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8" name="TextBox 17">
              <a:extLst>
                <a:ext uri="{FF2B5EF4-FFF2-40B4-BE49-F238E27FC236}">
                  <a16:creationId xmlns:a16="http://schemas.microsoft.com/office/drawing/2014/main" id="{C09D18D1-292C-BD46-A1E3-7C07D2964EB7}"/>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xuất hiện ở tất cả các câu trong đoạn.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id="{0F54F79C-C9F2-4313-02C7-6A4EA4BEBE5B}"/>
              </a:ext>
            </a:extLst>
          </p:cNvPr>
          <p:cNvSpPr txBox="1"/>
          <p:nvPr/>
        </p:nvSpPr>
        <p:spPr>
          <a:xfrm>
            <a:off x="670560" y="4368800"/>
            <a:ext cx="8382000" cy="58477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grpSp>
        <p:nvGrpSpPr>
          <p:cNvPr id="20" name="Group 19">
            <a:extLst>
              <a:ext uri="{FF2B5EF4-FFF2-40B4-BE49-F238E27FC236}">
                <a16:creationId xmlns:a16="http://schemas.microsoft.com/office/drawing/2014/main" id="{AEEBBC03-6D60-7E99-806F-5301296B16C1}"/>
              </a:ext>
            </a:extLst>
          </p:cNvPr>
          <p:cNvGrpSpPr/>
          <p:nvPr/>
        </p:nvGrpSpPr>
        <p:grpSpPr>
          <a:xfrm>
            <a:off x="741680" y="5100320"/>
            <a:ext cx="9956800" cy="1910080"/>
            <a:chOff x="3829805" y="5503967"/>
            <a:chExt cx="4350808" cy="1439129"/>
          </a:xfrm>
        </p:grpSpPr>
        <p:sp>
          <p:nvSpPr>
            <p:cNvPr id="21" name="矩形: 圆角 7">
              <a:extLst>
                <a:ext uri="{FF2B5EF4-FFF2-40B4-BE49-F238E27FC236}">
                  <a16:creationId xmlns:a16="http://schemas.microsoft.com/office/drawing/2014/main" id="{6FF1A61D-1A9F-F100-17FF-81FC277E64F7}"/>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2" name="TextBox 21">
              <a:extLst>
                <a:ext uri="{FF2B5EF4-FFF2-40B4-BE49-F238E27FC236}">
                  <a16:creationId xmlns:a16="http://schemas.microsoft.com/office/drawing/2014/main" id="{F76BA520-F1F1-36A3-A321-0D538E2C62B5}"/>
                </a:ext>
              </a:extLst>
            </p:cNvPr>
            <p:cNvSpPr txBox="1"/>
            <p:nvPr/>
          </p:nvSpPr>
          <p:spPr>
            <a:xfrm>
              <a:off x="3976763" y="5558101"/>
              <a:ext cx="40896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tre nhằm làm nổi bật hình ảnh cây tre và giá trị, đóng góp của tre đối với người dân Việt Nam.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0492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941380" y="1724111"/>
            <a:ext cx="7452397" cy="2677656"/>
          </a:xfrm>
          <a:prstGeom prst="rect">
            <a:avLst/>
          </a:prstGeom>
          <a:noFill/>
        </p:spPr>
        <p:txBody>
          <a:bodyPr wrap="square">
            <a:spAutoFit/>
          </a:bodyPr>
          <a:lstStyle/>
          <a:p>
            <a:pPr lvl="0" algn="ctr"/>
            <a:r>
              <a:rPr lang="vi-VN" sz="2800" dirty="0">
                <a:solidFill>
                  <a:prstClr val="black"/>
                </a:solidFill>
                <a:latin typeface="Cambria" panose="02040503050406030204" pitchFamily="18" charset="0"/>
              </a:rPr>
              <a:t>Người ta đi cấy lấy công</a:t>
            </a:r>
          </a:p>
          <a:p>
            <a:pPr lvl="0" algn="ctr"/>
            <a:r>
              <a:rPr lang="vi-VN" sz="2800" dirty="0">
                <a:solidFill>
                  <a:prstClr val="black"/>
                </a:solidFill>
                <a:latin typeface="Cambria" panose="02040503050406030204" pitchFamily="18" charset="0"/>
              </a:rPr>
              <a:t>Tôi nay đi cấy còn trông nhiều bề</a:t>
            </a:r>
          </a:p>
          <a:p>
            <a:pPr lvl="0" algn="ctr"/>
            <a:r>
              <a:rPr lang="vi-VN" sz="2800" dirty="0">
                <a:solidFill>
                  <a:prstClr val="black"/>
                </a:solidFill>
                <a:latin typeface="Cambria" panose="02040503050406030204" pitchFamily="18" charset="0"/>
              </a:rPr>
              <a:t>Trông trời, trông đất,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mây</a:t>
            </a:r>
          </a:p>
          <a:p>
            <a:pPr lvl="0" algn="ctr"/>
            <a:r>
              <a:rPr lang="vi-VN" sz="2800" dirty="0">
                <a:solidFill>
                  <a:prstClr val="black"/>
                </a:solidFill>
                <a:latin typeface="Cambria" panose="02040503050406030204" pitchFamily="18" charset="0"/>
              </a:rPr>
              <a:t>Trông mưa, trông nắng,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ngày, </a:t>
            </a:r>
            <a:r>
              <a:rPr lang="en-US" sz="2800" dirty="0" err="1">
                <a:solidFill>
                  <a:prstClr val="black"/>
                </a:solidFill>
                <a:latin typeface="Cambria" panose="02040503050406030204" pitchFamily="18" charset="0"/>
              </a:rPr>
              <a:t>trông</a:t>
            </a:r>
            <a:r>
              <a:rPr lang="vi-VN" sz="2800" dirty="0">
                <a:solidFill>
                  <a:prstClr val="black"/>
                </a:solidFill>
                <a:latin typeface="Cambria" panose="02040503050406030204" pitchFamily="18" charset="0"/>
              </a:rPr>
              <a:t> đêm</a:t>
            </a:r>
          </a:p>
          <a:p>
            <a:pPr lvl="0" algn="ctr"/>
            <a:r>
              <a:rPr lang="vi-VN" sz="2800" dirty="0">
                <a:solidFill>
                  <a:prstClr val="black"/>
                </a:solidFill>
                <a:latin typeface="Cambria" panose="02040503050406030204" pitchFamily="18" charset="0"/>
              </a:rPr>
              <a:t>Trông cho chân cứng đá mềm</a:t>
            </a:r>
          </a:p>
          <a:p>
            <a:pPr lvl="0" algn="ctr"/>
            <a:r>
              <a:rPr lang="vi-VN" sz="2800" dirty="0">
                <a:solidFill>
                  <a:prstClr val="black"/>
                </a:solidFill>
                <a:latin typeface="Cambria" panose="02040503050406030204" pitchFamily="18" charset="0"/>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4218688" y="4778755"/>
            <a:ext cx="7290140" cy="785553"/>
            <a:chOff x="3829805" y="5503967"/>
            <a:chExt cx="4350808" cy="785553"/>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FF0000"/>
                  </a:solidFill>
                  <a:effectLst/>
                  <a:latin typeface="Cambria" panose="02040503050406030204" pitchFamily="18" charset="0"/>
                  <a:ea typeface="Cambria" panose="02040503050406030204" pitchFamily="18" charset="0"/>
                </a:rPr>
                <a:t>a. Từ </a:t>
              </a:r>
              <a:r>
                <a:rPr lang="vi-VN" sz="3600" b="0" i="1" dirty="0">
                  <a:solidFill>
                    <a:srgbClr val="FF0000"/>
                  </a:solidFill>
                  <a:effectLst/>
                  <a:latin typeface="Cambria" panose="02040503050406030204" pitchFamily="18" charset="0"/>
                  <a:ea typeface="Cambria" panose="02040503050406030204" pitchFamily="18" charset="0"/>
                </a:rPr>
                <a:t>trông</a:t>
              </a:r>
              <a:r>
                <a:rPr lang="vi-VN" sz="3600" b="0" i="0" dirty="0">
                  <a:solidFill>
                    <a:srgbClr val="FF0000"/>
                  </a:solidFill>
                  <a:effectLst/>
                  <a:latin typeface="Cambria" panose="02040503050406030204" pitchFamily="18" charset="0"/>
                  <a:ea typeface="Cambria" panose="02040503050406030204" pitchFamily="18" charset="0"/>
                </a:rPr>
                <a:t> được lặp lại mấy lần?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2" name="Straight Connector 41">
            <a:extLst>
              <a:ext uri="{FF2B5EF4-FFF2-40B4-BE49-F238E27FC236}">
                <a16:creationId xmlns:a16="http://schemas.microsoft.com/office/drawing/2014/main" id="{0D356FB9-1B52-C0DF-6A16-7F0643672A8B}"/>
              </a:ext>
            </a:extLst>
          </p:cNvPr>
          <p:cNvCxnSpPr/>
          <p:nvPr/>
        </p:nvCxnSpPr>
        <p:spPr>
          <a:xfrm>
            <a:off x="7903779" y="2606565"/>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53980A-B4E3-DBEE-E8F3-1C166D19FEFB}"/>
              </a:ext>
            </a:extLst>
          </p:cNvPr>
          <p:cNvCxnSpPr/>
          <p:nvPr/>
        </p:nvCxnSpPr>
        <p:spPr>
          <a:xfrm>
            <a:off x="5307724"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01EF5F-2964-2FB2-056C-C51577321B7B}"/>
              </a:ext>
            </a:extLst>
          </p:cNvPr>
          <p:cNvCxnSpPr/>
          <p:nvPr/>
        </p:nvCxnSpPr>
        <p:spPr>
          <a:xfrm>
            <a:off x="6978868"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C8A5FB2-A7F1-5830-7784-B3418641C8A9}"/>
              </a:ext>
            </a:extLst>
          </p:cNvPr>
          <p:cNvCxnSpPr/>
          <p:nvPr/>
        </p:nvCxnSpPr>
        <p:spPr>
          <a:xfrm>
            <a:off x="8513378" y="303748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63B45E-F543-E741-CB89-1982D46C33C8}"/>
              </a:ext>
            </a:extLst>
          </p:cNvPr>
          <p:cNvCxnSpPr/>
          <p:nvPr/>
        </p:nvCxnSpPr>
        <p:spPr>
          <a:xfrm>
            <a:off x="4193626"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339F3F-D9F3-E7C4-7AD2-E13146370A76}"/>
              </a:ext>
            </a:extLst>
          </p:cNvPr>
          <p:cNvCxnSpPr/>
          <p:nvPr/>
        </p:nvCxnSpPr>
        <p:spPr>
          <a:xfrm>
            <a:off x="6022426" y="347892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EEEED3-5841-E18E-1FC2-6BBDBD36E863}"/>
              </a:ext>
            </a:extLst>
          </p:cNvPr>
          <p:cNvCxnSpPr/>
          <p:nvPr/>
        </p:nvCxnSpPr>
        <p:spPr>
          <a:xfrm>
            <a:off x="7798674" y="3447392"/>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4F01C1-E34E-3A97-1A2E-92FFCEFB98B8}"/>
              </a:ext>
            </a:extLst>
          </p:cNvPr>
          <p:cNvCxnSpPr/>
          <p:nvPr/>
        </p:nvCxnSpPr>
        <p:spPr>
          <a:xfrm>
            <a:off x="9564412"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8736BA-3FAE-6790-764C-E856D31FD2BD}"/>
              </a:ext>
            </a:extLst>
          </p:cNvPr>
          <p:cNvCxnSpPr/>
          <p:nvPr/>
        </p:nvCxnSpPr>
        <p:spPr>
          <a:xfrm>
            <a:off x="5486398" y="3867806"/>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A3BFFCE-670A-B2AF-437F-EBF62FA061CF}"/>
              </a:ext>
            </a:extLst>
          </p:cNvPr>
          <p:cNvSpPr txBox="1"/>
          <p:nvPr/>
        </p:nvSpPr>
        <p:spPr>
          <a:xfrm>
            <a:off x="3846786" y="564405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trông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9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419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arn(inVertical)">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899339" y="1009408"/>
            <a:ext cx="745239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Người ta đi cấy lấy công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Tôi nay đi cấy còn trông nhiều bề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trời, trông đất,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mưa, trông nắng,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ngày,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cs typeface="+mn-cs"/>
              </a:rPr>
              <a:t>trông</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 đêm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cho chân cứng đá mềm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3951889" y="3906396"/>
            <a:ext cx="7851228" cy="1131352"/>
            <a:chOff x="3829805" y="5503967"/>
            <a:chExt cx="4350808" cy="1131352"/>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Theo em, việc lặp lại đó có tác dụng gì?</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C35BFC72-551C-6DDE-621F-F47FE4C1C97C}"/>
              </a:ext>
            </a:extLst>
          </p:cNvPr>
          <p:cNvPicPr>
            <a:picLocks noChangeAspect="1"/>
          </p:cNvPicPr>
          <p:nvPr/>
        </p:nvPicPr>
        <p:blipFill>
          <a:blip r:embed="rId5"/>
          <a:stretch>
            <a:fillRect/>
          </a:stretch>
        </p:blipFill>
        <p:spPr>
          <a:xfrm>
            <a:off x="4504831" y="4946594"/>
            <a:ext cx="4086225" cy="1400175"/>
          </a:xfrm>
          <a:prstGeom prst="rect">
            <a:avLst/>
          </a:prstGeom>
        </p:spPr>
      </p:pic>
    </p:spTree>
    <p:extLst>
      <p:ext uri="{BB962C8B-B14F-4D97-AF65-F5344CB8AC3E}">
        <p14:creationId xmlns:p14="http://schemas.microsoft.com/office/powerpoint/2010/main" val="621774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F9BD18-048A-E577-0920-84038E209046}"/>
              </a:ext>
            </a:extLst>
          </p:cNvPr>
          <p:cNvGrpSpPr/>
          <p:nvPr/>
        </p:nvGrpSpPr>
        <p:grpSpPr>
          <a:xfrm>
            <a:off x="386137" y="487680"/>
            <a:ext cx="5587943" cy="3964883"/>
            <a:chOff x="4312101" y="545951"/>
            <a:chExt cx="5774633" cy="5774633"/>
          </a:xfrm>
        </p:grpSpPr>
        <p:pic>
          <p:nvPicPr>
            <p:cNvPr id="14" name="图片 5">
              <a:extLst>
                <a:ext uri="{FF2B5EF4-FFF2-40B4-BE49-F238E27FC236}">
                  <a16:creationId xmlns:a16="http://schemas.microsoft.com/office/drawing/2014/main" id="{6E9D6442-2F67-8521-E83F-065F3F894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5" name="TextBox 14">
              <a:extLst>
                <a:ext uri="{FF2B5EF4-FFF2-40B4-BE49-F238E27FC236}">
                  <a16:creationId xmlns:a16="http://schemas.microsoft.com/office/drawing/2014/main" id="{0B5260E1-3889-0DD0-BE58-AFDFAB846B29}"/>
                </a:ext>
              </a:extLst>
            </p:cNvPr>
            <p:cNvSpPr txBox="1"/>
            <p:nvPr/>
          </p:nvSpPr>
          <p:spPr>
            <a:xfrm>
              <a:off x="5084402" y="1922871"/>
              <a:ext cx="4368538" cy="3720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ea typeface="Cambria" panose="02040503050406030204" pitchFamily="18" charset="0"/>
                </a:rPr>
                <a:t>N</a:t>
              </a:r>
              <a:r>
                <a:rPr lang="vi-VN" sz="3200" dirty="0">
                  <a:latin typeface="Cambria" panose="02040503050406030204" pitchFamily="18" charset="0"/>
                  <a:ea typeface="Cambria" panose="02040503050406030204" pitchFamily="18" charset="0"/>
                </a:rPr>
                <a:t>hấn mạnh niềm ước mong có được sự thuận lợi trong công việc đồng áng của người nông dân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CDC3ECE7-D3ED-9AC9-1AF1-3389F0B6CE95}"/>
              </a:ext>
            </a:extLst>
          </p:cNvPr>
          <p:cNvGrpSpPr/>
          <p:nvPr/>
        </p:nvGrpSpPr>
        <p:grpSpPr>
          <a:xfrm>
            <a:off x="6096057" y="1838960"/>
            <a:ext cx="5587943" cy="4663440"/>
            <a:chOff x="4312101" y="545951"/>
            <a:chExt cx="5774633" cy="5774633"/>
          </a:xfrm>
        </p:grpSpPr>
        <p:pic>
          <p:nvPicPr>
            <p:cNvPr id="17" name="图片 5">
              <a:extLst>
                <a:ext uri="{FF2B5EF4-FFF2-40B4-BE49-F238E27FC236}">
                  <a16:creationId xmlns:a16="http://schemas.microsoft.com/office/drawing/2014/main" id="{E3C4CBA2-D09C-4228-E9BD-20105EFEC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8" name="TextBox 17">
              <a:extLst>
                <a:ext uri="{FF2B5EF4-FFF2-40B4-BE49-F238E27FC236}">
                  <a16:creationId xmlns:a16="http://schemas.microsoft.com/office/drawing/2014/main" id="{68A68C32-74FD-90CF-4AEA-DF0D3AAE1E04}"/>
                </a:ext>
              </a:extLst>
            </p:cNvPr>
            <p:cNvSpPr txBox="1"/>
            <p:nvPr/>
          </p:nvSpPr>
          <p:spPr>
            <a:xfrm>
              <a:off x="5084402" y="1922871"/>
              <a:ext cx="4368538" cy="2625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Nhấn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hi </a:t>
              </a:r>
              <a:r>
                <a:rPr lang="en-US" sz="3200" dirty="0" err="1">
                  <a:latin typeface="Cambria" panose="02040503050406030204" pitchFamily="18" charset="0"/>
                  <a:ea typeface="Cambria" panose="02040503050406030204" pitchFamily="18" charset="0"/>
                </a:rPr>
                <a:t>vọng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cuộc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ấm</a:t>
              </a:r>
              <a:r>
                <a:rPr lang="en-US" sz="3200" dirty="0">
                  <a:latin typeface="Cambria" panose="02040503050406030204" pitchFamily="18" charset="0"/>
                  <a:ea typeface="Cambria" panose="02040503050406030204" pitchFamily="18" charset="0"/>
                </a:rPr>
                <a:t> no;...</a:t>
              </a:r>
            </a:p>
          </p:txBody>
        </p:sp>
      </p:grpSp>
    </p:spTree>
    <p:extLst>
      <p:ext uri="{BB962C8B-B14F-4D97-AF65-F5344CB8AC3E}">
        <p14:creationId xmlns:p14="http://schemas.microsoft.com/office/powerpoint/2010/main" val="2114073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526235" y="459961"/>
            <a:ext cx="8178939" cy="1077218"/>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Từ nào được lặp lại trong câu tục ngữ dưới đây? Việc lặp lại từ đó có tác dụng gì?</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pic>
        <p:nvPicPr>
          <p:cNvPr id="6" name="Picture 5">
            <a:extLst>
              <a:ext uri="{FF2B5EF4-FFF2-40B4-BE49-F238E27FC236}">
                <a16:creationId xmlns:a16="http://schemas.microsoft.com/office/drawing/2014/main" id="{933BAC61-BD81-61C9-BA39-778C58E10C52}"/>
              </a:ext>
            </a:extLst>
          </p:cNvPr>
          <p:cNvPicPr>
            <a:picLocks noChangeAspect="1"/>
          </p:cNvPicPr>
          <p:nvPr/>
        </p:nvPicPr>
        <p:blipFill>
          <a:blip r:embed="rId3"/>
          <a:stretch>
            <a:fillRect/>
          </a:stretch>
        </p:blipFill>
        <p:spPr>
          <a:xfrm>
            <a:off x="3663632" y="1740535"/>
            <a:ext cx="5409248" cy="1463256"/>
          </a:xfrm>
          <a:prstGeom prst="rect">
            <a:avLst/>
          </a:prstGeom>
        </p:spPr>
      </p:pic>
      <p:cxnSp>
        <p:nvCxnSpPr>
          <p:cNvPr id="7" name="Straight Connector 6">
            <a:extLst>
              <a:ext uri="{FF2B5EF4-FFF2-40B4-BE49-F238E27FC236}">
                <a16:creationId xmlns:a16="http://schemas.microsoft.com/office/drawing/2014/main" id="{D58AE420-D285-2410-3B79-B5DFA2580C7B}"/>
              </a:ext>
            </a:extLst>
          </p:cNvPr>
          <p:cNvCxnSpPr>
            <a:cxnSpLocks/>
          </p:cNvCxnSpPr>
          <p:nvPr/>
        </p:nvCxnSpPr>
        <p:spPr>
          <a:xfrm>
            <a:off x="4224106" y="262513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8F0282-1C4B-038E-862B-E0E6289ED700}"/>
              </a:ext>
            </a:extLst>
          </p:cNvPr>
          <p:cNvCxnSpPr>
            <a:cxnSpLocks/>
          </p:cNvCxnSpPr>
          <p:nvPr/>
        </p:nvCxnSpPr>
        <p:spPr>
          <a:xfrm>
            <a:off x="532138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5BF2DB-F586-73AA-08FD-45E69D8A29B4}"/>
              </a:ext>
            </a:extLst>
          </p:cNvPr>
          <p:cNvCxnSpPr>
            <a:cxnSpLocks/>
          </p:cNvCxnSpPr>
          <p:nvPr/>
        </p:nvCxnSpPr>
        <p:spPr>
          <a:xfrm>
            <a:off x="642882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6788CC-BAC5-5E2A-98E7-B3ABB4686078}"/>
              </a:ext>
            </a:extLst>
          </p:cNvPr>
          <p:cNvCxnSpPr>
            <a:cxnSpLocks/>
          </p:cNvCxnSpPr>
          <p:nvPr/>
        </p:nvCxnSpPr>
        <p:spPr>
          <a:xfrm>
            <a:off x="7587066" y="261497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4DD2770-EEEF-2100-8CFB-A1111FC1CEC6}"/>
              </a:ext>
            </a:extLst>
          </p:cNvPr>
          <p:cNvGrpSpPr/>
          <p:nvPr/>
        </p:nvGrpSpPr>
        <p:grpSpPr>
          <a:xfrm>
            <a:off x="1849120" y="3510156"/>
            <a:ext cx="8623037" cy="1762884"/>
            <a:chOff x="3829805" y="5503967"/>
            <a:chExt cx="4350808" cy="785553"/>
          </a:xfrm>
        </p:grpSpPr>
        <p:sp>
          <p:nvSpPr>
            <p:cNvPr id="15" name="矩形: 圆角 7">
              <a:extLst>
                <a:ext uri="{FF2B5EF4-FFF2-40B4-BE49-F238E27FC236}">
                  <a16:creationId xmlns:a16="http://schemas.microsoft.com/office/drawing/2014/main" id="{B84E12E5-3ACF-D36F-B844-5E34640B0CD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6" name="TextBox 15">
              <a:extLst>
                <a:ext uri="{FF2B5EF4-FFF2-40B4-BE49-F238E27FC236}">
                  <a16:creationId xmlns:a16="http://schemas.microsoft.com/office/drawing/2014/main" id="{7FAE0D12-C69C-1DE9-C3E0-4A64DB17CFD1}"/>
                </a:ext>
              </a:extLst>
            </p:cNvPr>
            <p:cNvSpPr txBox="1"/>
            <p:nvPr/>
          </p:nvSpPr>
          <p:spPr>
            <a:xfrm>
              <a:off x="3976763" y="5558101"/>
              <a:ext cx="4089641" cy="6994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được lặp lại.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học nhằm nhấn mạnh rằng con người có nhiều thứ cần phải học hỏi.</a:t>
              </a:r>
            </a:p>
          </p:txBody>
        </p:sp>
      </p:grpSp>
    </p:spTree>
    <p:extLst>
      <p:ext uri="{BB962C8B-B14F-4D97-AF65-F5344CB8AC3E}">
        <p14:creationId xmlns:p14="http://schemas.microsoft.com/office/powerpoint/2010/main" val="1426664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algn="just" defTabSz="609630"/>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là</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biện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pháp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lặp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lại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nhấn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mạnh</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nội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dung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được</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đến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4129082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934720" y="1056640"/>
            <a:ext cx="5913120" cy="353943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Tôi đạp vỡ màu nâu</a:t>
            </a:r>
          </a:p>
          <a:p>
            <a:pPr algn="just"/>
            <a:r>
              <a:rPr lang="vi-VN" sz="3200" b="0" i="0" dirty="0">
                <a:solidFill>
                  <a:srgbClr val="000000"/>
                </a:solidFill>
                <a:effectLst/>
                <a:latin typeface="Cambria" panose="02040503050406030204" pitchFamily="18" charset="0"/>
                <a:ea typeface="Cambria" panose="02040503050406030204" pitchFamily="18" charset="0"/>
              </a:rPr>
              <a:t>Bầu trời trong quả trứng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gió lộng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nắng reo</a:t>
            </a:r>
          </a:p>
          <a:p>
            <a:pPr algn="just"/>
            <a:r>
              <a:rPr lang="vi-VN" sz="3200" b="0" i="0" dirty="0">
                <a:solidFill>
                  <a:srgbClr val="000000"/>
                </a:solidFill>
                <a:effectLst/>
                <a:latin typeface="Cambria" panose="02040503050406030204" pitchFamily="18" charset="0"/>
                <a:ea typeface="Cambria" panose="02040503050406030204" pitchFamily="18" charset="0"/>
              </a:rPr>
              <a:t>Bỗng tôi thấy thương yêu</a:t>
            </a:r>
          </a:p>
          <a:p>
            <a:pPr algn="just"/>
            <a:r>
              <a:rPr lang="vi-VN" sz="3200" b="0" i="0" dirty="0">
                <a:solidFill>
                  <a:srgbClr val="000000"/>
                </a:solidFill>
                <a:effectLst/>
                <a:latin typeface="Cambria" panose="02040503050406030204" pitchFamily="18" charset="0"/>
                <a:ea typeface="Cambria" panose="02040503050406030204" pitchFamily="18" charset="0"/>
              </a:rPr>
              <a:t>Tôi biết là có mẹ.</a:t>
            </a:r>
          </a:p>
          <a:p>
            <a:pPr algn="r"/>
            <a:r>
              <a:rPr lang="vi-VN" sz="3200" b="0" i="0" dirty="0">
                <a:solidFill>
                  <a:srgbClr val="000000"/>
                </a:solidFill>
                <a:effectLst/>
                <a:latin typeface="Cambria" panose="02040503050406030204" pitchFamily="18" charset="0"/>
                <a:ea typeface="Cambria" panose="02040503050406030204" pitchFamily="18" charset="0"/>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002780" y="1351915"/>
            <a:ext cx="4343400" cy="3219450"/>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838608" y="4658236"/>
            <a:ext cx="8819231" cy="785553"/>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Từ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bỗng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xuất hiện mấy lần trong đoạn thơ</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5" name="Straight Connector 14">
            <a:extLst>
              <a:ext uri="{FF2B5EF4-FFF2-40B4-BE49-F238E27FC236}">
                <a16:creationId xmlns:a16="http://schemas.microsoft.com/office/drawing/2014/main" id="{8AE9E8BD-5606-A954-BB86-433CF24D7E12}"/>
              </a:ext>
            </a:extLst>
          </p:cNvPr>
          <p:cNvCxnSpPr/>
          <p:nvPr/>
        </p:nvCxnSpPr>
        <p:spPr>
          <a:xfrm>
            <a:off x="1044026" y="256417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14A8C2-B08F-D72C-BFC3-4C63B332766A}"/>
              </a:ext>
            </a:extLst>
          </p:cNvPr>
          <p:cNvCxnSpPr/>
          <p:nvPr/>
        </p:nvCxnSpPr>
        <p:spPr>
          <a:xfrm>
            <a:off x="1054186" y="303153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4F855C-BF91-CDC0-6277-3873936AD463}"/>
              </a:ext>
            </a:extLst>
          </p:cNvPr>
          <p:cNvCxnSpPr/>
          <p:nvPr/>
        </p:nvCxnSpPr>
        <p:spPr>
          <a:xfrm>
            <a:off x="1013546" y="350905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D4E6EC-B201-21A0-87FA-75949BDE28FE}"/>
              </a:ext>
            </a:extLst>
          </p:cNvPr>
          <p:cNvSpPr txBox="1"/>
          <p:nvPr/>
        </p:nvSpPr>
        <p:spPr>
          <a:xfrm>
            <a:off x="2983186" y="562373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bỗng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3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17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2306320" y="1137920"/>
            <a:ext cx="44297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đạp vỡ màu nâu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Bầu trời trong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gió lộng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nắng reo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tôi thấy thương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biết là có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122160" y="935355"/>
            <a:ext cx="3583940" cy="2656517"/>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259840" y="3967363"/>
            <a:ext cx="10078720" cy="2494405"/>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7269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Việc lặp lại nhiều lần từ bỗng có tác dụng gì? Chọn đáp án đúng.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Nhấn mạnh niềm vui của chú gà con vì được mẹ yêu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Nhấn mạnh niềm vui của chú gà con vì được ra khỏi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Nhấn mạnh sự tươi đẹp của thiên nhiên mà chú gà con quan sát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Nhấn mạnh sự ngỡ ngàng của chú gà con trước những điều mới mẻ.</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 name="Oval 1">
            <a:extLst>
              <a:ext uri="{FF2B5EF4-FFF2-40B4-BE49-F238E27FC236}">
                <a16:creationId xmlns:a16="http://schemas.microsoft.com/office/drawing/2014/main" id="{01DE5E97-5626-4C60-D8A4-AA821C3F0278}"/>
              </a:ext>
            </a:extLst>
          </p:cNvPr>
          <p:cNvSpPr/>
          <p:nvPr/>
        </p:nvSpPr>
        <p:spPr>
          <a:xfrm>
            <a:off x="1513840" y="6014720"/>
            <a:ext cx="45720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53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cs typeface="+mn-cs"/>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lvl="0" algn="just" defTabSz="609630"/>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vi-VN" sz="4400" b="1" dirty="0">
                <a:solidFill>
                  <a:srgbClr val="002060"/>
                </a:solidFill>
                <a:latin typeface="Cambria" panose="02040503050406030204" pitchFamily="18" charset="0"/>
                <a:ea typeface="Cambria" panose="02040503050406030204" pitchFamily="18" charset="0"/>
                <a:cs typeface="DM Sans Bold"/>
                <a:sym typeface="DM Sans Bold"/>
              </a:rPr>
              <a:t>Sử dụng từ điệp từ trong thơ tác dụng nhấn mạnh, làm diễn đạt thêm hay, gợi sự liên tưởng độc đáo.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3182095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800</Words>
  <Application>Microsoft Office PowerPoint</Application>
  <PresentationFormat>Widescreen</PresentationFormat>
  <Paragraphs>68</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#9Slide07 Cadena</vt:lpstr>
      <vt:lpstr>Arial</vt:lpstr>
      <vt:lpstr>Calibri</vt:lpstr>
      <vt:lpstr>Cambria</vt:lpstr>
      <vt:lpstr>Vogue-ExtraBold</vt:lpstr>
      <vt:lpstr>阿里妈妈刀隶体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42</cp:revision>
  <dcterms:created xsi:type="dcterms:W3CDTF">2024-07-29T06:54:03Z</dcterms:created>
  <dcterms:modified xsi:type="dcterms:W3CDTF">2025-12-13T02:54:20Z</dcterms:modified>
</cp:coreProperties>
</file>